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0" r:id="rId3"/>
    <p:sldId id="257" r:id="rId4"/>
    <p:sldId id="384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customXml" Target="../customXml/item5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1CF36-9F80-42BD-906B-32D3317FAB31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DCB68-850F-4CE3-AEC9-AB99433A09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188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Planera mötesdagar/tider</a:t>
            </a:r>
          </a:p>
          <a:p>
            <a:r>
              <a:rPr lang="sv-SE" dirty="0"/>
              <a:t>Skapa teamsgrupp?</a:t>
            </a:r>
          </a:p>
          <a:p>
            <a:r>
              <a:rPr lang="sv-SE" dirty="0"/>
              <a:t>Återkoppling från hösten.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1A52C-D564-4ECF-8CCD-2250F16E8055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5453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19C957-3180-3955-4D82-8DD8C713F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789893C-9BFC-2733-30F3-87D8C3021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950D291-2121-2148-2AC4-01AC90CC1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82B-EDCC-4389-95C0-AFB1FADFF1C6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50BE5F-A4E6-BD9C-B9FE-E645B8EFD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66C3BBA-E4F0-2FFF-2079-2C00FFF8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E163-5F27-4777-B32E-56DAD8AE9D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671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1804EB-BC53-9D08-8599-BB7AF21BE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2065264-CDA4-CDAF-9F6E-3FDBA39C9A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8588B2-C04F-5A94-50FE-15363CFF0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82B-EDCC-4389-95C0-AFB1FADFF1C6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7B9146-1972-5B94-451B-56A93709C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726071-B700-0FF0-B593-5EAF4D1CA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E163-5F27-4777-B32E-56DAD8AE9D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007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EB5B0E2-B34C-BFA6-B55B-D05F21634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2C61E22-9B44-DA5E-98C2-1090B9CA3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A9BF48-2EF3-05B8-EBFF-E0DD4991A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82B-EDCC-4389-95C0-AFB1FADFF1C6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9907FD-C93F-3BCF-F496-F7E16BB3E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D51FF72-51B9-A2E5-FE35-9BB2B20EE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E163-5F27-4777-B32E-56DAD8AE9D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9278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_fä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1217613" y="2097087"/>
            <a:ext cx="9747980" cy="353695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Rubrik 10"/>
          <p:cNvSpPr>
            <a:spLocks noGrp="1"/>
          </p:cNvSpPr>
          <p:nvPr>
            <p:ph type="title"/>
          </p:nvPr>
        </p:nvSpPr>
        <p:spPr>
          <a:xfrm>
            <a:off x="1217613" y="1219200"/>
            <a:ext cx="9753599" cy="87788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247564-E29A-4039-A521-FA633551344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908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AEA86B-16C3-D3B2-767B-F2A65BB3F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61EF2-04C6-2D44-C215-4FB834217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85A232-B68C-BFCE-88AF-B4287DD35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82B-EDCC-4389-95C0-AFB1FADFF1C6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4CA2826-6595-CDC4-F96A-21F53E359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71F301-969A-9750-4A90-0EEEBA2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E163-5F27-4777-B32E-56DAD8AE9D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176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70E802-8F9F-6DC0-6439-45083B50B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8DFA860-D6A9-D650-D5C5-9589B41DF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256888-AB00-436F-AF35-9F2A7EF6E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82B-EDCC-4389-95C0-AFB1FADFF1C6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3DB8AC-B48C-932D-A98B-80E248786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FB7AC15-6406-52CD-58AB-A102BD0B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E163-5F27-4777-B32E-56DAD8AE9D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886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688E89-C13B-3622-3C3F-0EADC8B77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6279AD-C2B1-97DC-B5F4-68F8D772E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E925909-E841-7488-978E-C59E1C54B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AF4ABA4-8BFB-3057-0242-C55F97F67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82B-EDCC-4389-95C0-AFB1FADFF1C6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89F0310-F966-6097-0E15-BC6E77299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5692E8A-06DA-2080-D41A-F8401BB11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E163-5F27-4777-B32E-56DAD8AE9D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885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114E72-A394-3036-8DCA-464327BC9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29AA24D-E760-469F-4F98-731E7C2D7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E5DADA6-914D-590F-738E-C6022740F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A0F4B44-4689-48E1-4543-C700AD33A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8D2E136-87A3-20BF-6549-EC19ED5D0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3C3C686-AC51-9617-42C0-4D547E28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82B-EDCC-4389-95C0-AFB1FADFF1C6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D24B176-6871-BDB3-A0E0-1576A1566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ED79AB9-2923-A09F-BE27-81A936BC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E163-5F27-4777-B32E-56DAD8AE9D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76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F3C9EF-3F25-E5C8-912F-1BE2EC401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C527678-C1AB-CB42-2C45-7ABAA235C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82B-EDCC-4389-95C0-AFB1FADFF1C6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90CD19C-AE0B-B067-04B5-53560303A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D32608-E67A-3F11-48FE-667F693B6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E163-5F27-4777-B32E-56DAD8AE9D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752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D307E60-E213-6DD2-62F9-AA310FA76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82B-EDCC-4389-95C0-AFB1FADFF1C6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73A606D-301E-E719-E206-3B296C631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E71A683-42F3-A77A-0481-BCEA7481D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E163-5F27-4777-B32E-56DAD8AE9D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434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5B5581-5357-41F0-3DD3-F9BE189B2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615970-F436-5ECF-BAEF-E42BB8DC8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92B586-106C-DBC6-92D2-9BB7B0E8F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5A91232-F676-61E6-2BCB-8A04E5F30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82B-EDCC-4389-95C0-AFB1FADFF1C6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7C3B05A-C0E9-1D32-BC12-048DDB96B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7D955F-E964-1227-7E4C-64CB19A9B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E163-5F27-4777-B32E-56DAD8AE9D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014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730E7-D8DF-0855-CFFB-FB7CE049B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C5C5F5A-A875-B648-F6C5-1C436B554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54ACB2A-B36D-8E79-A963-7B442DFE7C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8F4AC6C-F447-80F1-4F84-82507B252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C82B-EDCC-4389-95C0-AFB1FADFF1C6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C48D220-4E8C-D386-470D-1EE968AEA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F84D31-9FB0-1435-094D-51BB2F468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E163-5F27-4777-B32E-56DAD8AE9D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88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AE0551A-F370-0950-4B17-6098C8395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A25ECCE-7EF0-FF6B-4892-71B5226F9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79DB38-7724-9B9D-3656-A1B990CB1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9C82B-EDCC-4389-95C0-AFB1FADFF1C6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47FD666-472E-F029-1B2F-02E93C8155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CD54DF-2605-C2B2-4818-B772EF0A17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6E163-5F27-4777-B32E-56DAD8AE9D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14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28CCEF-0A62-6797-F75B-1C858D9394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>
                <a:solidFill>
                  <a:srgbClr val="0070C0"/>
                </a:solidFill>
              </a:rPr>
              <a:t>Vårdvalsprocess allmän barn och ungdomstandvård inför 2025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580C601-5555-6CF3-1E45-8CFD88EA6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416289"/>
          </a:xfrm>
        </p:spPr>
        <p:txBody>
          <a:bodyPr>
            <a:normAutofit lnSpcReduction="10000"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466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FF543D09-B8AA-37E6-F00C-506E20AF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sv-SE" dirty="0"/>
              <a:t> </a:t>
            </a:r>
            <a:r>
              <a:rPr lang="sv-SE" altLang="sv-SE" sz="4000" b="1" dirty="0" err="1">
                <a:solidFill>
                  <a:srgbClr val="0070C0"/>
                </a:solidFill>
              </a:rPr>
              <a:t>Årshjul</a:t>
            </a:r>
            <a:r>
              <a:rPr lang="sv-SE" altLang="sv-SE" sz="4000" b="1" dirty="0">
                <a:solidFill>
                  <a:srgbClr val="0070C0"/>
                </a:solidFill>
              </a:rPr>
              <a:t> RS Beställning vårdval primärvård allmän barn och </a:t>
            </a:r>
            <a:r>
              <a:rPr lang="sv-SE" altLang="sv-SE" sz="4000" b="1">
                <a:solidFill>
                  <a:srgbClr val="0070C0"/>
                </a:solidFill>
              </a:rPr>
              <a:t>ungdomstandvård process för 2025</a:t>
            </a:r>
            <a:endParaRPr lang="sv-SE" sz="4000" b="1" dirty="0">
              <a:solidFill>
                <a:srgbClr val="0070C0"/>
              </a:solidFill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719C82B-1D03-154F-EA40-D363A2437EF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247564-E29A-4039-A521-FA633551344B}" type="slidenum">
              <a:rPr lang="sv-SE" smtClean="0"/>
              <a:pPr/>
              <a:t>2</a:t>
            </a:fld>
            <a:endParaRPr lang="sv-SE" dirty="0"/>
          </a:p>
        </p:txBody>
      </p:sp>
      <p:pic>
        <p:nvPicPr>
          <p:cNvPr id="5" name="Platshållare för innehåll 3">
            <a:extLst>
              <a:ext uri="{FF2B5EF4-FFF2-40B4-BE49-F238E27FC236}">
                <a16:creationId xmlns:a16="http://schemas.microsoft.com/office/drawing/2014/main" id="{7F78B6EC-38D0-2BD2-3497-DDD88CB694F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90156" y="2869736"/>
            <a:ext cx="3610635" cy="35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65CA83-0AFD-6FD8-7C1E-210B3B0F6F1A}"/>
              </a:ext>
            </a:extLst>
          </p:cNvPr>
          <p:cNvSpPr txBox="1"/>
          <p:nvPr/>
        </p:nvSpPr>
        <p:spPr>
          <a:xfrm>
            <a:off x="6096000" y="2348880"/>
            <a:ext cx="6032421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b="1" dirty="0"/>
              <a:t>Jan</a:t>
            </a:r>
            <a:r>
              <a:rPr lang="sv-SE" sz="1050" dirty="0"/>
              <a:t>. </a:t>
            </a:r>
          </a:p>
          <a:p>
            <a:r>
              <a:rPr lang="sv-SE" sz="1050" dirty="0"/>
              <a:t>Inbjudan att inkomma med synpunkter på föregående års Beställning. Förslag på synpunkter inför nästa</a:t>
            </a:r>
            <a:br>
              <a:rPr lang="sv-SE" sz="1050" dirty="0"/>
            </a:br>
            <a:r>
              <a:rPr lang="sv-SE" sz="1050" dirty="0"/>
              <a:t>års Beställning m </a:t>
            </a:r>
            <a:r>
              <a:rPr lang="sv-SE" sz="1050" b="1" dirty="0"/>
              <a:t>Möte</a:t>
            </a:r>
            <a:r>
              <a:rPr lang="sv-SE" sz="1050" dirty="0"/>
              <a:t>? </a:t>
            </a:r>
            <a:r>
              <a:rPr lang="sv-SE" sz="1050" b="1" dirty="0"/>
              <a:t>Mejl </a:t>
            </a:r>
            <a:r>
              <a:rPr lang="sv-SE" sz="1050" dirty="0"/>
              <a:t>korrespondens)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A35CF068-4748-566E-5E7E-012517D1051F}"/>
              </a:ext>
            </a:extLst>
          </p:cNvPr>
          <p:cNvSpPr txBox="1"/>
          <p:nvPr/>
        </p:nvSpPr>
        <p:spPr>
          <a:xfrm>
            <a:off x="7752184" y="3901204"/>
            <a:ext cx="187583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50" b="1" dirty="0">
                <a:solidFill>
                  <a:srgbClr val="000000"/>
                </a:solidFill>
                <a:latin typeface="Calibri"/>
              </a:rPr>
              <a:t>Mars M</a:t>
            </a:r>
            <a:r>
              <a:rPr kumimoji="0" lang="sv-SE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öte</a:t>
            </a:r>
            <a:endParaRPr kumimoji="0" lang="sv-SE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>
              <a:defRPr/>
            </a:pPr>
            <a:r>
              <a:rPr lang="sv-SE" sz="1050" dirty="0"/>
              <a:t>Första utkast till  </a:t>
            </a:r>
            <a:r>
              <a:rPr lang="sv-SE" sz="1050" dirty="0" err="1"/>
              <a:t>till</a:t>
            </a:r>
            <a:r>
              <a:rPr lang="sv-SE" sz="1050" dirty="0"/>
              <a:t> utförare.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07E6A88F-D655-5D9E-D59B-49368A669B24}"/>
              </a:ext>
            </a:extLst>
          </p:cNvPr>
          <p:cNvSpPr txBox="1"/>
          <p:nvPr/>
        </p:nvSpPr>
        <p:spPr>
          <a:xfrm>
            <a:off x="7639973" y="4968071"/>
            <a:ext cx="36631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sv-SE" sz="1050" dirty="0">
                <a:solidFill>
                  <a:srgbClr val="000000"/>
                </a:solidFill>
              </a:rPr>
              <a:t>Inkomma med synpunkter/ dialog om konsekvensbeskrivning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F1344414-40E6-7989-5C95-DB547B16C33D}"/>
              </a:ext>
            </a:extLst>
          </p:cNvPr>
          <p:cNvSpPr txBox="1"/>
          <p:nvPr/>
        </p:nvSpPr>
        <p:spPr>
          <a:xfrm>
            <a:off x="7752184" y="5877272"/>
            <a:ext cx="26645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Sammanställning av slutligt förslag och dialog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7A0581F9-28D4-97D4-9753-99011A76C867}"/>
              </a:ext>
            </a:extLst>
          </p:cNvPr>
          <p:cNvSpPr txBox="1"/>
          <p:nvPr/>
        </p:nvSpPr>
        <p:spPr>
          <a:xfrm>
            <a:off x="7400790" y="6406686"/>
            <a:ext cx="30876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1050" b="1" dirty="0"/>
              <a:t>Juni </a:t>
            </a:r>
            <a:r>
              <a:rPr lang="sv-SE" sz="1050" dirty="0"/>
              <a:t>Beslut RS ?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7593876D-449F-F0AC-DD10-15C5E8343D90}"/>
              </a:ext>
            </a:extLst>
          </p:cNvPr>
          <p:cNvSpPr txBox="1"/>
          <p:nvPr/>
        </p:nvSpPr>
        <p:spPr>
          <a:xfrm>
            <a:off x="479376" y="6453336"/>
            <a:ext cx="36724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CB2618C9-1290-C0F4-A55B-F4563A030108}"/>
              </a:ext>
            </a:extLst>
          </p:cNvPr>
          <p:cNvSpPr txBox="1"/>
          <p:nvPr/>
        </p:nvSpPr>
        <p:spPr>
          <a:xfrm>
            <a:off x="911424" y="5157192"/>
            <a:ext cx="28787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50" b="1" dirty="0">
                <a:solidFill>
                  <a:srgbClr val="000000"/>
                </a:solidFill>
                <a:latin typeface="Calibri"/>
              </a:rPr>
              <a:t>September RS beslut Beställning?</a:t>
            </a:r>
            <a:endParaRPr kumimoji="0" lang="sv-SE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C65EC4BC-2F3F-2FC7-BB4C-74D3DE030FE4}"/>
              </a:ext>
            </a:extLst>
          </p:cNvPr>
          <p:cNvSpPr txBox="1"/>
          <p:nvPr/>
        </p:nvSpPr>
        <p:spPr>
          <a:xfrm>
            <a:off x="702460" y="4115447"/>
            <a:ext cx="2736303" cy="1007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50" b="1" dirty="0">
                <a:solidFill>
                  <a:srgbClr val="000000"/>
                </a:solidFill>
                <a:latin typeface="Calibri"/>
              </a:rPr>
              <a:t>Oktober/november </a:t>
            </a:r>
            <a:r>
              <a:rPr lang="sv-SE" sz="1050" dirty="0">
                <a:solidFill>
                  <a:srgbClr val="000000"/>
                </a:solidFill>
                <a:latin typeface="Calibri"/>
              </a:rPr>
              <a:t>Möte. Summering av Beställning innevarande år . Planering för kommande år.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A92614C7-6CB5-E26A-FE37-C2AAF7022CC6}"/>
              </a:ext>
            </a:extLst>
          </p:cNvPr>
          <p:cNvSpPr txBox="1"/>
          <p:nvPr/>
        </p:nvSpPr>
        <p:spPr>
          <a:xfrm>
            <a:off x="1335363" y="2591491"/>
            <a:ext cx="32403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sv-SE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333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FA133CA-BD45-5225-7111-C10E68DAA3C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sv-SE" b="1" dirty="0"/>
              <a:t>Januari/februari:</a:t>
            </a:r>
            <a:br>
              <a:rPr lang="sv-SE" b="1" dirty="0"/>
            </a:br>
            <a:r>
              <a:rPr lang="sv-SE" dirty="0"/>
              <a:t>Inkomma med synpunkter på </a:t>
            </a:r>
            <a:r>
              <a:rPr lang="sv-SE" dirty="0" err="1"/>
              <a:t>fg</a:t>
            </a:r>
            <a:r>
              <a:rPr lang="sv-SE" dirty="0"/>
              <a:t> års beställning, önskemål om nästkommande års beställning. Mejl/möte/teamsgrupp. </a:t>
            </a:r>
            <a:r>
              <a:rPr lang="sv-SE" dirty="0">
                <a:solidFill>
                  <a:srgbClr val="0070C0"/>
                </a:solidFill>
              </a:rPr>
              <a:t>Förslag tid 13 februari </a:t>
            </a:r>
            <a:r>
              <a:rPr lang="sv-SE" dirty="0" err="1">
                <a:solidFill>
                  <a:srgbClr val="0070C0"/>
                </a:solidFill>
              </a:rPr>
              <a:t>kl</a:t>
            </a:r>
            <a:r>
              <a:rPr lang="sv-SE" dirty="0">
                <a:solidFill>
                  <a:srgbClr val="0070C0"/>
                </a:solidFill>
              </a:rPr>
              <a:t> 15.00-16.00</a:t>
            </a:r>
          </a:p>
          <a:p>
            <a:pPr>
              <a:buFontTx/>
              <a:buChar char="-"/>
            </a:pPr>
            <a:r>
              <a:rPr lang="sv-SE" b="1" dirty="0"/>
              <a:t>Mars</a:t>
            </a:r>
            <a:br>
              <a:rPr lang="sv-SE" b="1" dirty="0"/>
            </a:br>
            <a:r>
              <a:rPr lang="sv-SE" dirty="0"/>
              <a:t>Ett första utkast till utförare </a:t>
            </a:r>
            <a:r>
              <a:rPr lang="sv-SE" dirty="0">
                <a:solidFill>
                  <a:srgbClr val="0070C0"/>
                </a:solidFill>
              </a:rPr>
              <a:t>Mejl</a:t>
            </a:r>
            <a:r>
              <a:rPr lang="sv-SE" dirty="0"/>
              <a:t>/</a:t>
            </a:r>
            <a:r>
              <a:rPr lang="sv-SE" dirty="0">
                <a:solidFill>
                  <a:srgbClr val="0070C0"/>
                </a:solidFill>
              </a:rPr>
              <a:t>möte</a:t>
            </a:r>
            <a:r>
              <a:rPr lang="sv-SE" dirty="0"/>
              <a:t>/</a:t>
            </a:r>
            <a:r>
              <a:rPr lang="sv-SE" dirty="0">
                <a:solidFill>
                  <a:srgbClr val="0070C0"/>
                </a:solidFill>
              </a:rPr>
              <a:t>teamsgrupp. Förslag tid 13 mars </a:t>
            </a:r>
            <a:r>
              <a:rPr lang="sv-SE" dirty="0" err="1">
                <a:solidFill>
                  <a:srgbClr val="0070C0"/>
                </a:solidFill>
              </a:rPr>
              <a:t>kl</a:t>
            </a:r>
            <a:r>
              <a:rPr lang="sv-SE" dirty="0">
                <a:solidFill>
                  <a:srgbClr val="0070C0"/>
                </a:solidFill>
              </a:rPr>
              <a:t> 13.00-14.00 (hittar tyvärr ingen bättre eftermiddagstid under mars)</a:t>
            </a:r>
          </a:p>
          <a:p>
            <a:pPr>
              <a:buFontTx/>
              <a:buChar char="-"/>
            </a:pPr>
            <a:r>
              <a:rPr lang="sv-SE" b="1" dirty="0"/>
              <a:t>April</a:t>
            </a:r>
            <a:br>
              <a:rPr lang="sv-SE" b="1" dirty="0"/>
            </a:br>
            <a:r>
              <a:rPr lang="sv-SE" dirty="0"/>
              <a:t>Inkomma med synpunkter konsekvensbeskrivning, </a:t>
            </a:r>
            <a:r>
              <a:rPr lang="sv-SE" dirty="0">
                <a:solidFill>
                  <a:srgbClr val="0070C0"/>
                </a:solidFill>
              </a:rPr>
              <a:t>senast 11 april. </a:t>
            </a:r>
          </a:p>
          <a:p>
            <a:pPr>
              <a:buFontTx/>
              <a:buChar char="-"/>
            </a:pPr>
            <a:r>
              <a:rPr lang="sv-SE" b="1" dirty="0"/>
              <a:t>April </a:t>
            </a:r>
            <a:br>
              <a:rPr lang="sv-SE" b="1" dirty="0"/>
            </a:br>
            <a:r>
              <a:rPr lang="sv-SE" dirty="0"/>
              <a:t>Om behov av muntlig avstämning innan inlämning av ärende, </a:t>
            </a:r>
            <a:r>
              <a:rPr lang="sv-SE" dirty="0">
                <a:solidFill>
                  <a:srgbClr val="0070C0"/>
                </a:solidFill>
              </a:rPr>
              <a:t>förslag på tid, reservera 16 april 15.30-16.00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FAC156A5-BC1C-C376-758F-7C0DE3C8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b="1" dirty="0">
                <a:solidFill>
                  <a:srgbClr val="0070C0"/>
                </a:solidFill>
              </a:rPr>
              <a:t>Process ändringar i Beställning Vårdval allmän barn- och ungdomstandvård 2025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3D7E1F96-372C-9110-EAD3-C7FCFEEB8B4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247564-E29A-4039-A521-FA633551344B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0560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2B0E49C0-1477-CDE4-5D99-F36CF5F29E1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1" dirty="0"/>
              <a:t>Maj</a:t>
            </a:r>
            <a:br>
              <a:rPr lang="sv-SE" b="1" dirty="0"/>
            </a:br>
            <a:r>
              <a:rPr lang="sv-SE" dirty="0"/>
              <a:t>Sammanställning av slutligt förslag och dialog</a:t>
            </a:r>
            <a:endParaRPr lang="sv-SE" b="1" dirty="0"/>
          </a:p>
          <a:p>
            <a:r>
              <a:rPr lang="sv-SE" b="1" dirty="0"/>
              <a:t>Juni/September </a:t>
            </a:r>
            <a:r>
              <a:rPr lang="sv-SE" dirty="0"/>
              <a:t>beslut i RS</a:t>
            </a:r>
          </a:p>
          <a:p>
            <a:r>
              <a:rPr lang="sv-SE" b="1" dirty="0"/>
              <a:t>Oktober/November </a:t>
            </a:r>
            <a:r>
              <a:rPr lang="sv-SE" dirty="0"/>
              <a:t>dialog om beslut i RS. Summering av innevarande år och påbörja planering för näst/nästkommande år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8A838C09-E599-1B23-5507-B0B34A890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b="1" dirty="0">
                <a:solidFill>
                  <a:srgbClr val="0070C0"/>
                </a:solidFill>
              </a:rPr>
              <a:t>Process ändringar i Beställning Vårdval allmän barn- och ungdomstandvård 2025</a:t>
            </a:r>
            <a:endParaRPr lang="sv-SE" sz="3600" b="1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4928549-4FCD-5428-504D-BD06A4822AE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247564-E29A-4039-A521-FA633551344B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3738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p:Policy xmlns:p="office.server.policy" id="" local="true">
  <p:Name>Arbetsdokument</p:Name>
  <p:Description/>
  <p:Statement/>
  <p:PolicyItems>
    <p:PolicyItem featureId="Microsoft.Office.RecordsManagement.PolicyFeatures.Expiration" staticId="0x010100D7963E0E5B7A40E5AEA07389401D709F00FB54EFF0F3EB48149DBBD9563453E190|1214505165" UniqueId="23e47c32-f768-4ed5-a445-a352c8cd3593">
      <p:Name>Bevarande</p:Name>
      <p:Description>Automatisk schemaläggning av innehåll som ska bearbetas, och utföra en bevarandeåtgärd på innehåll som har nått sitt förfallodatum.</p:Description>
      <p:CustomData>
        <Schedules nextStageId="3" default="true">
          <Schedule type="Default">
            <stages>
              <data stageId="1" recur="true" offset="36" unit="months">
                <formula id="Microsoft.Office.RecordsManagement.PolicyFeatures.Expiration.Formula.BuiltIn">
                  <number>0</number>
                  <property>NLLThinningTime</property>
                  <propertyid>2793489f-7251-475b-a975-480031914936</propertyid>
                  <period>months</period>
                </formula>
                <action type="workflow" id="d9837362-db90-41fe-8d27-3f4e28fd673a"/>
              </data>
              <data stageId="2">
                <formula id="Microsoft.Office.RecordsManagement.PolicyFeatures.Expiration.Formula.BuiltIn">
                  <number>1</number>
                  <property>NLLThinningTime</property>
                  <propertyid>2793489f-7251-475b-a975-480031914936</propertyid>
                  <period>months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rbetsdokument - Word" ma:contentTypeID="0x010100D7963E0E5B7A40E5AEA07389401D709F00FB54EFF0F3EB48149DBBD9563453E190010089AE0331FD2FA7449C72752FA02E10A2" ma:contentTypeVersion="1901" ma:contentTypeDescription="Arbetsdokument - Word" ma:contentTypeScope="" ma:versionID="948dbe259e8340e619bded2a59d809cb">
  <xsd:schema xmlns:xsd="http://www.w3.org/2001/XMLSchema" xmlns:xs="http://www.w3.org/2001/XMLSchema" xmlns:p="http://schemas.microsoft.com/office/2006/metadata/properties" xmlns:ns1="http://schemas.microsoft.com/sharepoint/v3" xmlns:ns2="c7918ce9-5289-4a18-805d-4141408e948c" xmlns:ns3="e1dec489-f745-4ed5-9c00-958a11aea6df" targetNamespace="http://schemas.microsoft.com/office/2006/metadata/properties" ma:root="true" ma:fieldsID="57b779d9a3a93aebdd13c984c0695109" ns1:_="" ns2:_="" ns3:_="">
    <xsd:import namespace="http://schemas.microsoft.com/sharepoint/v3"/>
    <xsd:import namespace="c7918ce9-5289-4a18-805d-4141408e948c"/>
    <xsd:import namespace="e1dec489-f745-4ed5-9c00-958a11aea6d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VIS_DocumentId" minOccurs="0"/>
                <xsd:element ref="ns1:NLLStakeholderTaxHTField0" minOccurs="0"/>
                <xsd:element ref="ns2:TaxKeywordTaxHTField" minOccurs="0"/>
                <xsd:element ref="ns3:DocumentStatus" minOccurs="0"/>
                <xsd:element ref="ns1:NLLInformationclass"/>
                <xsd:element ref="ns1:NLLThinningTime" minOccurs="0"/>
                <xsd:element ref="ns3:VISResponsible"/>
                <xsd:element ref="ns1:AnsvarigQuickpart" minOccurs="0"/>
                <xsd:element ref="ns1:NLLDocumentTypeTaxHTField0" minOccurs="0"/>
                <xsd:element ref="ns1:_dlc_Exempt" minOccurs="0"/>
                <xsd:element ref="ns1:_dlc_ExpireDateSaved" minOccurs="0"/>
                <xsd:element ref="ns1:_dlc_ExpireDate" minOccurs="0"/>
                <xsd:element ref="ns1:prdProcessTaxHTField0" minOccurs="0"/>
                <xsd:element ref="ns1:NLLVersion" minOccurs="0"/>
                <xsd:element ref="ns1:NLLModifiedBy" minOccurs="0"/>
                <xsd:element ref="ns1:NLLDocumentIDValue" minOccurs="0"/>
                <xsd:element ref="ns1:NLLPublishingstatus" minOccurs="0"/>
                <xsd:element ref="ns1:NLLDiarienummer" minOccurs="0"/>
                <xsd:element ref="ns1:NLLPublishDate" minOccurs="0"/>
                <xsd:element ref="ns1:NLLInformationCollectionTaxHTField0" minOccurs="0"/>
                <xsd:element ref="ns1:NLLProducerPlaceTaxHTField0" minOccurs="0"/>
                <xsd:element ref="ns1:NLLEstablishedBy"/>
                <xsd:element ref="ns1:NLLEstablishedByQuickpart" minOccurs="0"/>
                <xsd:element ref="ns1:VersionComment" minOccurs="0"/>
                <xsd:element ref="ns1:NLLPublishDateQuickpart" minOccurs="0"/>
                <xsd:element ref="ns1:NLLLockWorkflows" minOccurs="0"/>
                <xsd:element ref="ns1:NLLPublish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LLStakeholderTaxHTField0" ma:index="13" nillable="true" ma:taxonomy="true" ma:internalName="NLLStakeholderTaxHTField0" ma:taxonomyFieldName="NLLStakeholder" ma:displayName="Gäller för verksamhet" ma:fieldId="{fc9b4796-81cc-4809-b89e-b480826c68b7}" ma:taxonomyMulti="true" ma:sspId="39d54842-4abd-4019-b0bf-19e71d696155" ma:termSetId="012a677c-9277-4d4c-83ea-a9768cc277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Informationclass" ma:index="17" ma:displayName="Informationsklass" ma:internalName="NLLInformationclass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NLLThinningTime" ma:index="19" nillable="true" ma:displayName="Gallringsfrist" ma:format="DateOnly" ma:hidden="true" ma:internalName="NLLThinningTime">
      <xsd:simpleType>
        <xsd:restriction base="dms:DateTime"/>
      </xsd:simpleType>
    </xsd:element>
    <xsd:element name="AnsvarigQuickpart" ma:index="21" nillable="true" ma:displayName="AnsvarigQuickpart" ma:hidden="true" ma:internalName="AnsvarigQuickpart">
      <xsd:simpleType>
        <xsd:restriction base="dms:Text"/>
      </xsd:simpleType>
    </xsd:element>
    <xsd:element name="NLLDocumentTypeTaxHTField0" ma:index="23" ma:taxonomy="true" ma:internalName="NLLDocumentTypeTaxHTField0" ma:taxonomyFieldName="NLLDocumentType" ma:displayName="Dokumenttyp" ma:fieldId="{38578a5b-744a-40d6-84e1-ab48bc8b5a57}" ma:sspId="39d54842-4abd-4019-b0bf-19e71d696155" ma:termSetId="52dfd850-14dd-4e84-a867-57b1223f01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Exempt" ma:index="24" nillable="true" ma:displayName="Undanta från princip" ma:hidden="true" ma:internalName="_dlc_Exempt" ma:readOnly="true">
      <xsd:simpleType>
        <xsd:restriction base="dms:Unknown"/>
      </xsd:simpleType>
    </xsd:element>
    <xsd:element name="_dlc_ExpireDateSaved" ma:index="25" nillable="true" ma:displayName="Originalförfallodag" ma:hidden="true" ma:internalName="_dlc_ExpireDateSaved" ma:readOnly="true">
      <xsd:simpleType>
        <xsd:restriction base="dms:DateTime"/>
      </xsd:simpleType>
    </xsd:element>
    <xsd:element name="_dlc_ExpireDate" ma:index="26" nillable="true" ma:displayName="Förfallodatum" ma:description="" ma:hidden="true" ma:indexed="true" ma:internalName="_dlc_ExpireDate" ma:readOnly="true">
      <xsd:simpleType>
        <xsd:restriction base="dms:DateTime"/>
      </xsd:simpleType>
    </xsd:element>
    <xsd:element name="prdProcessTaxHTField0" ma:index="27" nillable="true" ma:taxonomy="true" ma:internalName="prdProcessTaxHTField0" ma:taxonomyFieldName="prdProcess" ma:displayName="Process" ma:fieldId="{7458416b-87c5-4f2a-97ed-9ee5dd1e516d}" ma:taxonomyMulti="true" ma:sspId="39d54842-4abd-4019-b0bf-19e71d696155" ma:termSetId="747d8a4a-b066-47e6-b826-8f1c93ac40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Version" ma:index="28" nillable="true" ma:displayName="Version" ma:internalName="NLLVersion" ma:readOnly="false">
      <xsd:simpleType>
        <xsd:restriction base="dms:Text"/>
      </xsd:simpleType>
    </xsd:element>
    <xsd:element name="NLLModifiedBy" ma:index="29" nillable="true" ma:displayName="Upprättad av" ma:hidden="true" ma:internalName="NLLModifiedBy">
      <xsd:simpleType>
        <xsd:restriction base="dms:Text"/>
      </xsd:simpleType>
    </xsd:element>
    <xsd:element name="NLLDocumentIDValue" ma:index="30" nillable="true" ma:displayName="Dokument-Id Värde" ma:hidden="true" ma:internalName="NLLDocumentIDValue">
      <xsd:simpleType>
        <xsd:restriction base="dms:Text"/>
      </xsd:simpleType>
    </xsd:element>
    <xsd:element name="NLLPublishingstatus" ma:index="31" nillable="true" ma:displayName="Publiceringsstatus" ma:internalName="NLLPublishingstatus" ma:readOnly="false">
      <xsd:simpleType>
        <xsd:restriction base="dms:Choice">
          <xsd:enumeration value="Ej Publicerad"/>
          <xsd:enumeration value="Publicerad"/>
          <xsd:enumeration value="Avpublicerad"/>
          <xsd:enumeration value="Revidering krävs"/>
          <xsd:enumeration value="Revidering pågår"/>
        </xsd:restriction>
      </xsd:simpleType>
    </xsd:element>
    <xsd:element name="NLLDiarienummer" ma:index="32" nillable="true" ma:displayName="Diarienummer" ma:description="" ma:internalName="NLLDiarienummer" ma:readOnly="false">
      <xsd:simpleType>
        <xsd:restriction base="dms:Text"/>
      </xsd:simpleType>
    </xsd:element>
    <xsd:element name="NLLPublishDate" ma:index="34" nillable="true" ma:displayName="Publiceringsdatum" ma:format="DateOnly" ma:hidden="true" ma:internalName="NLLPublishDate">
      <xsd:simpleType>
        <xsd:restriction base="dms:DateTime"/>
      </xsd:simpleType>
    </xsd:element>
    <xsd:element name="NLLInformationCollectionTaxHTField0" ma:index="35" nillable="true" ma:taxonomy="true" ma:internalName="NLLInformationCollectionTaxHTField0" ma:taxonomyFieldName="NLLInformationCollection" ma:displayName="Informationssamling" ma:fieldId="{5965f86f-d738-4017-88d8-24d6ef34a791}" ma:taxonomyMulti="true" ma:sspId="39d54842-4abd-4019-b0bf-19e71d696155" ma:termSetId="60e00f7a-77a4-4c71-b63e-bae2eb97b37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ProducerPlaceTaxHTField0" ma:index="37" nillable="true" ma:taxonomy="true" ma:internalName="NLLProducerPlaceTaxHTField0" ma:taxonomyFieldName="NLLProducerPlace" ma:displayName="Producentplats" ma:fieldId="{e174ebea-294d-44bc-9c09-0f97f1197811}" ma:sspId="39d54842-4abd-4019-b0bf-19e71d696155" ma:termSetId="45f1cc5b-3028-4a82-8c90-ecfb5e2e860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EstablishedBy" ma:index="38" ma:displayName="Upprättad av" ma:list="UserInfo" ma:SharePointGroup="0" ma:internalName="NLLEstablished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LLEstablishedByQuickpart" ma:index="39" nillable="true" ma:displayName="Upprättad av Quickpart" ma:hidden="true" ma:internalName="NLLEstablishedByQuickpart">
      <xsd:simpleType>
        <xsd:restriction base="dms:Text"/>
      </xsd:simpleType>
    </xsd:element>
    <xsd:element name="VersionComment" ma:index="40" nillable="true" ma:displayName="Versionskommentar" ma:hidden="true" ma:internalName="VersionComment" ma:readOnly="false">
      <xsd:simpleType>
        <xsd:restriction base="dms:Text"/>
      </xsd:simpleType>
    </xsd:element>
    <xsd:element name="NLLPublishDateQuickpart" ma:index="41" nillable="true" ma:displayName="Publiceringsdatum Quickpart" ma:hidden="true" ma:internalName="NLLPublishDateQuickpart">
      <xsd:simpleType>
        <xsd:restriction base="dms:Text"/>
      </xsd:simpleType>
    </xsd:element>
    <xsd:element name="NLLLockWorkflows" ma:index="42" nillable="true" ma:displayName="ArbetsflödeKörs" ma:default="0" ma:hidden="true" ma:internalName="NLLLockWorkflows">
      <xsd:simpleType>
        <xsd:restriction base="dms:Boolean"/>
      </xsd:simpleType>
    </xsd:element>
    <xsd:element name="NLLPublished" ma:index="43" nillable="true" ma:displayName="Publicerad" ma:hidden="true" ma:internalName="NLLPublishe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18ce9-5289-4a18-805d-4141408e94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Spara ID" ma:description="Behåll ID vid tillägg." ma:hidden="true" ma:internalName="_dlc_DocIdPersistId" ma:readOnly="true">
      <xsd:simpleType>
        <xsd:restriction base="dms:Boolean"/>
      </xsd:simpleType>
    </xsd:element>
    <xsd:element name="TaxKeywordTaxHTField" ma:index="15" nillable="true" ma:taxonomy="true" ma:internalName="TaxKeywordTaxHTField" ma:taxonomyFieldName="TaxKeyword" ma:displayName="NLL-Nyckelord" ma:fieldId="{23f27201-bee3-471e-b2e7-b64fd8b7ca38}" ma:taxonomyMulti="true" ma:sspId="39d54842-4abd-4019-b0bf-19e71d69615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ec489-f745-4ed5-9c00-958a11aea6df" elementFormDefault="qualified">
    <xsd:import namespace="http://schemas.microsoft.com/office/2006/documentManagement/types"/>
    <xsd:import namespace="http://schemas.microsoft.com/office/infopath/2007/PartnerControls"/>
    <xsd:element name="VIS_DocumentId" ma:index="12" nillable="true" ma:displayName="Producentplats ID" ma:hidden="true" ma:internalName="VIS_Doc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umentStatus" ma:index="16" nillable="true" ma:displayName="Dokumentstatus" ma:hidden="true" ma:internalName="Dokumentstatu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ISResponsible" ma:index="20" ma:displayName="Ansvarig" ma:list="UserInfo" ma:internalName="VISResponsible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LLDiarienummer xmlns="http://schemas.microsoft.com/sharepoint/v3" xsi:nil="true"/>
    <VersionComment xmlns="http://schemas.microsoft.com/sharepoint/v3">Carola Wallstål</VersionComment>
    <AnsvarigQuickpart xmlns="http://schemas.microsoft.com/sharepoint/v3">Carola Wallstål</AnsvarigQuickpart>
    <NLLPublished xmlns="http://schemas.microsoft.com/sharepoint/v3" xsi:nil="true"/>
    <NLLStakeholder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Ekonomi- och uppföljningsavdelningen</TermName>
          <TermId xmlns="http://schemas.microsoft.com/office/infopath/2007/PartnerControls">ed894758-8c2f-45a3-a9a4-3526900e27d7</TermId>
        </TermInfo>
      </Terms>
    </NLLStakeholderTaxHTField0>
    <NLLInformationCollectionTaxHTField0 xmlns="http://schemas.microsoft.com/sharepoint/v3">
      <Terms xmlns="http://schemas.microsoft.com/office/infopath/2007/PartnerControls"/>
    </NLLInformationCollectionTaxHTField0>
    <NLLPublishDateQuickpart xmlns="http://schemas.microsoft.com/sharepoint/v3">2024-01-11</NLLPublishDateQuickpart>
    <NLLThinningTime xmlns="http://schemas.microsoft.com/sharepoint/v3">2027-01-10T23:00:00+00:00</NLLThinningTime>
    <NLLPublishingstatus xmlns="http://schemas.microsoft.com/sharepoint/v3">Publicerad</NLLPublishingstatus>
    <NLLEstablishedByQuickpart xmlns="http://schemas.microsoft.com/sharepoint/v3">Carola Wallstål</NLLEstablishedByQuickpart>
    <NLLProducerPlac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Ekonomi och uppföljningsavdelningen</TermName>
          <TermId xmlns="http://schemas.microsoft.com/office/infopath/2007/PartnerControls">77cab234-a5f2-4847-a936-e3e7bd3aa551</TermId>
        </TermInfo>
      </Terms>
    </NLLProducerPlaceTaxHTField0>
    <NLLPublishDate xmlns="http://schemas.microsoft.com/sharepoint/v3">2024-01-10T23:00:00+00:00</NLLPublishDate>
    <NLLDocumentTyp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Arbetsdokument</TermName>
          <TermId xmlns="http://schemas.microsoft.com/office/infopath/2007/PartnerControls">fe64199a-d700-493b-9984-68df985400d3</TermId>
        </TermInfo>
      </Terms>
    </NLLDocumentTypeTaxHTField0>
    <prdProcessTaxHTField0 xmlns="http://schemas.microsoft.com/sharepoint/v3">
      <Terms xmlns="http://schemas.microsoft.com/office/infopath/2007/PartnerControls"/>
    </prdProcessTaxHTField0>
    <NLLVersion xmlns="http://schemas.microsoft.com/sharepoint/v3">2.0</NLLVersion>
    <NLLEstablishedBy xmlns="http://schemas.microsoft.com/sharepoint/v3">
      <UserInfo>
        <DisplayName>Carola Wallstål</DisplayName>
        <AccountId>42</AccountId>
        <AccountType/>
      </UserInfo>
    </NLLEstablishedBy>
    <NLLLockWorkflows xmlns="http://schemas.microsoft.com/sharepoint/v3">false</NLLLockWorkflows>
    <NLLModifiedBy xmlns="http://schemas.microsoft.com/sharepoint/v3">Carola Wallstål</NLLModifiedBy>
    <NLLDocumentIDValue xmlns="http://schemas.microsoft.com/sharepoint/v3">lgekpl-4-1239</NLLDocumentIDValue>
    <NLLInformationclass xmlns="http://schemas.microsoft.com/sharepoint/v3">Publik</NLLInformationclass>
    <TaxKeywordTaxHTField xmlns="c7918ce9-5289-4a18-805d-4141408e948c">
      <Terms xmlns="http://schemas.microsoft.com/office/infopath/2007/PartnerControls">
        <TermInfo xmlns="http://schemas.microsoft.com/office/infopath/2007/PartnerControls">
          <TermName xmlns="http://schemas.microsoft.com/office/infopath/2007/PartnerControls">Vårdval allmän barn och ungdomstandvård</TermName>
          <TermId xmlns="http://schemas.microsoft.com/office/infopath/2007/PartnerControls">ceebfca2-3a21-4ecf-8362-77a75b2f7985</TermId>
        </TermInfo>
      </Terms>
    </TaxKeywordTaxHTField>
    <_dlc_DocId xmlns="c7918ce9-5289-4a18-805d-4141408e948c">lgekpl-4-1239</_dlc_DocId>
    <_dlc_DocIdUrl xmlns="c7918ce9-5289-4a18-805d-4141408e948c">
      <Url>http://spportal.extvis.local/process/administrativ/_layouts/15/DocIdRedir.aspx?ID=lgekpl-4-1239</Url>
      <Description>lgekpl-4-1239</Description>
    </_dlc_DocIdUrl>
    <_dlc_DocIdPersistId xmlns="c7918ce9-5289-4a18-805d-4141408e948c">true</_dlc_DocIdPersistId>
    <_dlc_ExpireDateSaved xmlns="http://schemas.microsoft.com/sharepoint/v3" xsi:nil="true"/>
    <_dlc_ExpireDate xmlns="http://schemas.microsoft.com/sharepoint/v3">2027-02-10T23:00:00+00:00</_dlc_ExpireDate>
    <VISResponsible xmlns="e1dec489-f745-4ed5-9c00-958a11aea6df">
      <UserInfo>
        <DisplayName>Carola Wallstål</DisplayName>
        <AccountId>42</AccountId>
        <AccountType/>
      </UserInfo>
    </VISResponsible>
    <VIS_DocumentId xmlns="e1dec489-f745-4ed5-9c00-958a11aea6df">
      <Url>https://samarbeta.nll.se/producentplats/div-lg-bas-ekpl/_layouts/15/DocIdRedir.aspx?ID=lgekpl-4-1239</Url>
      <Description>lgekpl-4-1239</Description>
    </VIS_DocumentId>
    <DocumentStatus xmlns="e1dec489-f745-4ed5-9c00-958a11aea6df">
      <Url>https://samarbeta.nll.se/producentplats/div-lg-bas-ekpl/_layouts/15/wrkstat.aspx?List=de3627bf-c424-4bb4-b828-4be1118c072b&amp;WorkflowInstanceName=0c546a69-262c-4523-a1c9-b2eeeb084cc9</Url>
      <Description>Publicerad</Description>
    </DocumentStatus>
    <_dlc_Exempt xmlns="http://schemas.microsoft.com/sharepoint/v3">false</_dlc_Exempt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0FD872-10C5-4416-833F-74E03EEAA7B0}"/>
</file>

<file path=customXml/itemProps2.xml><?xml version="1.0" encoding="utf-8"?>
<ds:datastoreItem xmlns:ds="http://schemas.openxmlformats.org/officeDocument/2006/customXml" ds:itemID="{4CF11050-AAE4-4CC4-9E49-CE977FB52D7E}"/>
</file>

<file path=customXml/itemProps3.xml><?xml version="1.0" encoding="utf-8"?>
<ds:datastoreItem xmlns:ds="http://schemas.openxmlformats.org/officeDocument/2006/customXml" ds:itemID="{9F64D35A-EE97-4BB2-9697-E08AEEF6B1C9}"/>
</file>

<file path=customXml/itemProps4.xml><?xml version="1.0" encoding="utf-8"?>
<ds:datastoreItem xmlns:ds="http://schemas.openxmlformats.org/officeDocument/2006/customXml" ds:itemID="{428F5ED4-17EB-4C14-8EF1-3BB6E3F27E05}"/>
</file>

<file path=customXml/itemProps5.xml><?xml version="1.0" encoding="utf-8"?>
<ds:datastoreItem xmlns:ds="http://schemas.openxmlformats.org/officeDocument/2006/customXml" ds:itemID="{2A16779E-D3CB-46B5-B27D-04E53C4AF66C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255</Words>
  <Application>Microsoft Office PowerPoint</Application>
  <PresentationFormat>Bredbild</PresentationFormat>
  <Paragraphs>29</Paragraphs>
  <Slides>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Vårdvalsprocess allmän barn och ungdomstandvård inför 2025</vt:lpstr>
      <vt:lpstr> Årshjul RS Beställning vårdval primärvård allmän barn och ungdomstandvård process för 2025</vt:lpstr>
      <vt:lpstr>Process ändringar i Beställning Vårdval allmän barn- och ungdomstandvård 2025</vt:lpstr>
      <vt:lpstr>Process ändringar i Beställning Vårdval allmän barn- och ungdomstandvård 2025</vt:lpstr>
    </vt:vector>
  </TitlesOfParts>
  <Company>Region Norrbotten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Vårdvalsprocess Beställning allmän barn och ungdomstandvård inför 2025</dc:title>
  <dc:creator>Carola Wallstål</dc:creator>
  <cp:keywords>Vårdval allmän barn och ungdomstandvård</cp:keywords>
  <cp:lastModifiedBy>Carola Wallstål</cp:lastModifiedBy>
  <cp:revision>3</cp:revision>
  <dcterms:created xsi:type="dcterms:W3CDTF">2024-01-11T09:24:40Z</dcterms:created>
  <dcterms:modified xsi:type="dcterms:W3CDTF">2024-01-11T09:47:55Z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0x010100D7963E0E5B7A40E5AEA07389401D709F00FB54EFF0F3EB48149DBBD9563453E190010089AE0331FD2FA7449C72752FA02E10A2</vt:lpwstr>
  </property>
  <property fmtid="{D5CDD505-2E9C-101B-9397-08002B2CF9AE}" pid="3" name="TaxKeyword">
    <vt:lpwstr>6600;#Vårdval allmän barn och ungdomstandvård|ceebfca2-3a21-4ecf-8362-77a75b2f7985</vt:lpwstr>
  </property>
  <property fmtid="{D5CDD505-2E9C-101B-9397-08002B2CF9AE}" pid="4" name="CareActionCodeSurgical">
    <vt:lpwstr/>
  </property>
  <property fmtid="{D5CDD505-2E9C-101B-9397-08002B2CF9AE}" pid="5" name="NLLProducerPlace">
    <vt:lpwstr>973;#Ekonomi och uppföljningsavdelningen|77cab234-a5f2-4847-a936-e3e7bd3aa551</vt:lpwstr>
  </property>
  <property fmtid="{D5CDD505-2E9C-101B-9397-08002B2CF9AE}" pid="6" name="NLLApprovedByQuickPart">
    <vt:lpwstr/>
  </property>
  <property fmtid="{D5CDD505-2E9C-101B-9397-08002B2CF9AE}" pid="7" name="NLLInformationCollection">
    <vt:lpwstr/>
  </property>
  <property fmtid="{D5CDD505-2E9C-101B-9397-08002B2CF9AE}" pid="8" name="NLLProjectDescription">
    <vt:lpwstr/>
  </property>
  <property fmtid="{D5CDD505-2E9C-101B-9397-08002B2CF9AE}" pid="9" name="PsychiatricCodeTaxHTField0">
    <vt:lpwstr/>
  </property>
  <property fmtid="{D5CDD505-2E9C-101B-9397-08002B2CF9AE}" pid="10" name="NLLStakeholder">
    <vt:lpwstr>10662;#Ekonomi- och uppföljningsavdelningen|ed894758-8c2f-45a3-a9a4-3526900e27d7</vt:lpwstr>
  </property>
  <property fmtid="{D5CDD505-2E9C-101B-9397-08002B2CF9AE}" pid="11" name="TLVCodeDiagnosisTaxHTField0">
    <vt:lpwstr/>
  </property>
  <property fmtid="{D5CDD505-2E9C-101B-9397-08002B2CF9AE}" pid="12" name="NPUCode">
    <vt:lpwstr/>
  </property>
  <property fmtid="{D5CDD505-2E9C-101B-9397-08002B2CF9AE}" pid="13" name="NLLClosureDate">
    <vt:lpwstr/>
  </property>
  <property fmtid="{D5CDD505-2E9C-101B-9397-08002B2CF9AE}" pid="14" name="NLLProducerplaceID">
    <vt:lpwstr/>
  </property>
  <property fmtid="{D5CDD505-2E9C-101B-9397-08002B2CF9AE}" pid="15" name="Godkänn dokument(1)">
    <vt:lpwstr>, </vt:lpwstr>
  </property>
  <property fmtid="{D5CDD505-2E9C-101B-9397-08002B2CF9AE}" pid="16" name="NLLPublishedTemplate">
    <vt:lpwstr/>
  </property>
  <property fmtid="{D5CDD505-2E9C-101B-9397-08002B2CF9AE}" pid="17" name="NLLWFComment">
    <vt:lpwstr/>
  </property>
  <property fmtid="{D5CDD505-2E9C-101B-9397-08002B2CF9AE}" pid="18" name="NLLPTCName">
    <vt:lpwstr/>
  </property>
  <property fmtid="{D5CDD505-2E9C-101B-9397-08002B2CF9AE}" pid="19" name="SpecialtyTaxHTField0">
    <vt:lpwstr/>
  </property>
  <property fmtid="{D5CDD505-2E9C-101B-9397-08002B2CF9AE}" pid="20" name="CareActionCodeNonSurgical">
    <vt:lpwstr/>
  </property>
  <property fmtid="{D5CDD505-2E9C-101B-9397-08002B2CF9AE}" pid="21" name="AnalysisNameTaxHTField0">
    <vt:lpwstr/>
  </property>
  <property fmtid="{D5CDD505-2E9C-101B-9397-08002B2CF9AE}" pid="22" name="Specialty">
    <vt:lpwstr/>
  </property>
  <property fmtid="{D5CDD505-2E9C-101B-9397-08002B2CF9AE}" pid="23" name="NLLProjectUrl">
    <vt:lpwstr/>
  </property>
  <property fmtid="{D5CDD505-2E9C-101B-9397-08002B2CF9AE}" pid="24" name="NLLSteeringGroup">
    <vt:lpwstr/>
  </property>
  <property fmtid="{D5CDD505-2E9C-101B-9397-08002B2CF9AE}" pid="25" name="NLLMeetingTypeTaxHTField0">
    <vt:lpwstr/>
  </property>
  <property fmtid="{D5CDD505-2E9C-101B-9397-08002B2CF9AE}" pid="26" name="NLLTemplateStatus">
    <vt:lpwstr/>
  </property>
  <property fmtid="{D5CDD505-2E9C-101B-9397-08002B2CF9AE}" pid="27" name="CareActionCodeSurgicalTaxHTField0">
    <vt:lpwstr/>
  </property>
  <property fmtid="{D5CDD505-2E9C-101B-9397-08002B2CF9AE}" pid="28" name="PharmaceuticalCodeTaxHTField0">
    <vt:lpwstr/>
  </property>
  <property fmtid="{D5CDD505-2E9C-101B-9397-08002B2CF9AE}" pid="29" name="Granska dokument(1)">
    <vt:lpwstr>, </vt:lpwstr>
  </property>
  <property fmtid="{D5CDD505-2E9C-101B-9397-08002B2CF9AE}" pid="30" name="NLLProjectLeader">
    <vt:lpwstr/>
  </property>
  <property fmtid="{D5CDD505-2E9C-101B-9397-08002B2CF9AE}" pid="31" name="NLLDecisionLevelManagedTaxHTField0">
    <vt:lpwstr/>
  </property>
  <property fmtid="{D5CDD505-2E9C-101B-9397-08002B2CF9AE}" pid="34" name="NLLDefaultTemplate">
    <vt:lpwstr/>
  </property>
  <property fmtid="{D5CDD505-2E9C-101B-9397-08002B2CF9AE}" pid="35" name="NLLProjectVisitor">
    <vt:lpwstr/>
  </property>
  <property fmtid="{D5CDD505-2E9C-101B-9397-08002B2CF9AE}" pid="36" name="NLLApprovedBy">
    <vt:lpwstr/>
  </property>
  <property fmtid="{D5CDD505-2E9C-101B-9397-08002B2CF9AE}" pid="37" name="NLLDecisionLevelManaged">
    <vt:lpwstr/>
  </property>
  <property fmtid="{D5CDD505-2E9C-101B-9397-08002B2CF9AE}" pid="38" name="CompulsoryAction">
    <vt:lpwstr/>
  </property>
  <property fmtid="{D5CDD505-2E9C-101B-9397-08002B2CF9AE}" pid="39" name="NLLProjectDivisionTaxHTField0">
    <vt:lpwstr/>
  </property>
  <property fmtid="{D5CDD505-2E9C-101B-9397-08002B2CF9AE}" pid="40" name="ICD10CodeTaxHTField0">
    <vt:lpwstr/>
  </property>
  <property fmtid="{D5CDD505-2E9C-101B-9397-08002B2CF9AE}" pid="41" name="Godkänn dokument">
    <vt:lpwstr>, </vt:lpwstr>
  </property>
  <property fmtid="{D5CDD505-2E9C-101B-9397-08002B2CF9AE}" pid="42" name="NLLProjectOwner">
    <vt:lpwstr/>
  </property>
  <property fmtid="{D5CDD505-2E9C-101B-9397-08002B2CF9AE}" pid="43" name="NPUCodeTaxHTField0">
    <vt:lpwstr/>
  </property>
  <property fmtid="{D5CDD505-2E9C-101B-9397-08002B2CF9AE}" pid="44" name="NLLTemplateFolderDescription">
    <vt:lpwstr/>
  </property>
  <property fmtid="{D5CDD505-2E9C-101B-9397-08002B2CF9AE}" pid="45" name="TLVCodeAction">
    <vt:lpwstr/>
  </property>
  <property fmtid="{D5CDD505-2E9C-101B-9397-08002B2CF9AE}" pid="46" name="RadiologicalCode">
    <vt:lpwstr/>
  </property>
  <property fmtid="{D5CDD505-2E9C-101B-9397-08002B2CF9AE}" pid="47" name="References">
    <vt:lpwstr/>
  </property>
  <property fmtid="{D5CDD505-2E9C-101B-9397-08002B2CF9AE}" pid="48" name="prdProcess">
    <vt:lpwstr/>
  </property>
  <property fmtid="{D5CDD505-2E9C-101B-9397-08002B2CF9AE}" pid="49" name="NLLProjectOrderStatus">
    <vt:lpwstr/>
  </property>
  <property fmtid="{D5CDD505-2E9C-101B-9397-08002B2CF9AE}" pid="51" name="NLLReferenceGroup">
    <vt:lpwstr/>
  </property>
  <property fmtid="{D5CDD505-2E9C-101B-9397-08002B2CF9AE}" pid="52" name="TLVCodeDiagnosis">
    <vt:lpwstr/>
  </property>
  <property fmtid="{D5CDD505-2E9C-101B-9397-08002B2CF9AE}" pid="53" name="PharmaceuticalCode">
    <vt:lpwstr/>
  </property>
  <property fmtid="{D5CDD505-2E9C-101B-9397-08002B2CF9AE}" pid="54" name="NLLInitiationDate">
    <vt:lpwstr/>
  </property>
  <property fmtid="{D5CDD505-2E9C-101B-9397-08002B2CF9AE}" pid="56" name="ReferencesTaxHTField0">
    <vt:lpwstr/>
  </property>
  <property fmtid="{D5CDD505-2E9C-101B-9397-08002B2CF9AE}" pid="57" name="NLLWindingUpDate">
    <vt:lpwstr/>
  </property>
  <property fmtid="{D5CDD505-2E9C-101B-9397-08002B2CF9AE}" pid="58" name="TLVCodeActionTaxHTField0">
    <vt:lpwstr/>
  </property>
  <property fmtid="{D5CDD505-2E9C-101B-9397-08002B2CF9AE}" pid="59" name="NLLProjectNr">
    <vt:lpwstr/>
  </property>
  <property fmtid="{D5CDD505-2E9C-101B-9397-08002B2CF9AE}" pid="60" name="Granska dokument">
    <vt:lpwstr>, </vt:lpwstr>
  </property>
  <property fmtid="{D5CDD505-2E9C-101B-9397-08002B2CF9AE}" pid="61" name="NLLProjectTypeTaxHTField0">
    <vt:lpwstr/>
  </property>
  <property fmtid="{D5CDD505-2E9C-101B-9397-08002B2CF9AE}" pid="62" name="NLLPTCProcessTeam">
    <vt:lpwstr/>
  </property>
  <property fmtid="{D5CDD505-2E9C-101B-9397-08002B2CF9AE}" pid="63" name="RadiologicalCodeTaxHTField0">
    <vt:lpwstr/>
  </property>
  <property fmtid="{D5CDD505-2E9C-101B-9397-08002B2CF9AE}" pid="64" name="NLLImplementationDate">
    <vt:lpwstr/>
  </property>
  <property fmtid="{D5CDD505-2E9C-101B-9397-08002B2CF9AE}" pid="65" name="NLLProjectDivision">
    <vt:lpwstr/>
  </property>
  <property fmtid="{D5CDD505-2E9C-101B-9397-08002B2CF9AE}" pid="66" name="PsychiatricCode">
    <vt:lpwstr/>
  </property>
  <property fmtid="{D5CDD505-2E9C-101B-9397-08002B2CF9AE}" pid="67" name="Publicera dokument">
    <vt:lpwstr>, </vt:lpwstr>
  </property>
  <property fmtid="{D5CDD505-2E9C-101B-9397-08002B2CF9AE}" pid="68" name="NLLProjectType">
    <vt:lpwstr/>
  </property>
  <property fmtid="{D5CDD505-2E9C-101B-9397-08002B2CF9AE}" pid="69" name="AnalysisName">
    <vt:lpwstr/>
  </property>
  <property fmtid="{D5CDD505-2E9C-101B-9397-08002B2CF9AE}" pid="70" name="NLLMtptCodeTaxHTField0">
    <vt:lpwstr/>
  </property>
  <property fmtid="{D5CDD505-2E9C-101B-9397-08002B2CF9AE}" pid="71" name="NLLLatestProjectTrackingDate">
    <vt:lpwstr/>
  </property>
  <property fmtid="{D5CDD505-2E9C-101B-9397-08002B2CF9AE}" pid="72" name="NLLDocumentType">
    <vt:lpwstr>1454;#Arbetsdokument|fe64199a-d700-493b-9984-68df985400d3</vt:lpwstr>
  </property>
  <property fmtid="{D5CDD505-2E9C-101B-9397-08002B2CF9AE}" pid="73" name="NLLProjectTypeText">
    <vt:lpwstr/>
  </property>
  <property fmtid="{D5CDD505-2E9C-101B-9397-08002B2CF9AE}" pid="74" name="NLLEstablishingDate">
    <vt:lpwstr/>
  </property>
  <property fmtid="{D5CDD505-2E9C-101B-9397-08002B2CF9AE}" pid="75" name="NLLProjectMember">
    <vt:lpwstr/>
  </property>
  <property fmtid="{D5CDD505-2E9C-101B-9397-08002B2CF9AE}" pid="76" name="NLLProcessTeamLookup">
    <vt:lpwstr/>
  </property>
  <property fmtid="{D5CDD505-2E9C-101B-9397-08002B2CF9AE}" pid="77" name="CareActionCodeNonSurgicalTaxHTField0">
    <vt:lpwstr/>
  </property>
  <property fmtid="{D5CDD505-2E9C-101B-9397-08002B2CF9AE}" pid="78" name="CompulsoryActionTaxHTField0">
    <vt:lpwstr/>
  </property>
  <property fmtid="{D5CDD505-2E9C-101B-9397-08002B2CF9AE}" pid="79" name="NLLMeetingType">
    <vt:lpwstr/>
  </property>
  <property fmtid="{D5CDD505-2E9C-101B-9397-08002B2CF9AE}" pid="80" name="NLLProjectLeaderDiv">
    <vt:lpwstr/>
  </property>
  <property fmtid="{D5CDD505-2E9C-101B-9397-08002B2CF9AE}" pid="81" name="NLLProjectName">
    <vt:lpwstr/>
  </property>
  <property fmtid="{D5CDD505-2E9C-101B-9397-08002B2CF9AE}" pid="82" name="NLLMtptCode">
    <vt:lpwstr/>
  </property>
  <property fmtid="{D5CDD505-2E9C-101B-9397-08002B2CF9AE}" pid="83" name="ICD10Code">
    <vt:lpwstr/>
  </property>
  <property fmtid="{D5CDD505-2E9C-101B-9397-08002B2CF9AE}" pid="84" name="NLLProjectStatus">
    <vt:lpwstr/>
  </property>
  <property fmtid="{D5CDD505-2E9C-101B-9397-08002B2CF9AE}" pid="85" name="_dlc_policyId">
    <vt:lpwstr>0x010100D7963E0E5B7A40E5AEA07389401D709F00FB54EFF0F3EB48149DBBD9563453E190|1214505165</vt:lpwstr>
  </property>
  <property fmtid="{D5CDD505-2E9C-101B-9397-08002B2CF9AE}" pid="87" name="ItemRetentionFormula">
    <vt:lpwstr>&lt;formula id="Microsoft.Office.RecordsManagement.PolicyFeatures.Expiration.Formula.BuiltIn"&gt;&lt;number&gt;1&lt;/number&gt;&lt;property&gt;NLLThinningTime&lt;/property&gt;&lt;propertyid&gt;2793489f-7251-475b-a975-480031914936&lt;/propertyid&gt;&lt;period&gt;months&lt;/period&gt;&lt;/formula&gt;</vt:lpwstr>
  </property>
  <property fmtid="{D5CDD505-2E9C-101B-9397-08002B2CF9AE}" pid="89" name="_dlc_DocIdItemGuid">
    <vt:lpwstr>faa08dfe-96d3-4377-95b2-8cbec7984ac9</vt:lpwstr>
  </property>
  <property fmtid="{D5CDD505-2E9C-101B-9397-08002B2CF9AE}" pid="91" name="_dlc_ItemStageId">
    <vt:lpwstr/>
  </property>
  <property fmtid="{D5CDD505-2E9C-101B-9397-08002B2CF9AE}" pid="93" name="TaxCatchAll">
    <vt:lpwstr>6600;#Vårdval allmän barn och ungdomstandvård;#1454;#Arbetsdokument|fe64199a-d700-493b-9984-68df985400d3;#10662;#Ekonomi- och uppföljningsavdelningen|ed894758-8c2f-45a3-a9a4-3526900e27d7;#973;#Ekonomi och uppföljningsavdelningen|77cab234-a5f2-4847-a936-e3e7bd3aa551</vt:lpwstr>
  </property>
  <property fmtid="{D5CDD505-2E9C-101B-9397-08002B2CF9AE}" pid="95" name="Order">
    <vt:r8>2845200</vt:r8>
  </property>
  <property fmtid="{D5CDD505-2E9C-101B-9397-08002B2CF9AE}" pid="96" name="xd_ProgID">
    <vt:lpwstr/>
  </property>
  <property fmtid="{D5CDD505-2E9C-101B-9397-08002B2CF9AE}" pid="97" name="_SourceUrl">
    <vt:lpwstr/>
  </property>
  <property fmtid="{D5CDD505-2E9C-101B-9397-08002B2CF9AE}" pid="98" name="_SharedFileIndex">
    <vt:lpwstr/>
  </property>
  <property fmtid="{D5CDD505-2E9C-101B-9397-08002B2CF9AE}" pid="99" name="TemplateUrl">
    <vt:lpwstr/>
  </property>
  <property fmtid="{D5CDD505-2E9C-101B-9397-08002B2CF9AE}" pid="101" name="NLLDecisionLevelGoverning">
    <vt:lpwstr/>
  </property>
  <property fmtid="{D5CDD505-2E9C-101B-9397-08002B2CF9AE}" pid="102" name="NLLFactOwner">
    <vt:lpwstr/>
  </property>
  <property fmtid="{D5CDD505-2E9C-101B-9397-08002B2CF9AE}" pid="103" name="NLLFactOwnerText">
    <vt:lpwstr/>
  </property>
  <property fmtid="{D5CDD505-2E9C-101B-9397-08002B2CF9AE}" pid="104" name="xd_Signature">
    <vt:bool>false</vt:bool>
  </property>
  <property fmtid="{D5CDD505-2E9C-101B-9397-08002B2CF9AE}" pid="105" name="NLLDecisionLevel">
    <vt:lpwstr/>
  </property>
  <property fmtid="{D5CDD505-2E9C-101B-9397-08002B2CF9AE}" pid="106" name="NLLPTCProcessLeader">
    <vt:lpwstr/>
  </property>
  <property fmtid="{D5CDD505-2E9C-101B-9397-08002B2CF9AE}" pid="108" name="NLLPTCVISEditor">
    <vt:lpwstr/>
  </property>
</Properties>
</file>